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8"/>
  </p:notesMasterIdLst>
  <p:handoutMasterIdLst>
    <p:handoutMasterId r:id="rId39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4" r:id="rId8"/>
    <p:sldId id="369" r:id="rId9"/>
    <p:sldId id="338" r:id="rId10"/>
    <p:sldId id="372" r:id="rId11"/>
    <p:sldId id="375" r:id="rId12"/>
    <p:sldId id="352" r:id="rId13"/>
    <p:sldId id="370" r:id="rId14"/>
    <p:sldId id="353" r:id="rId15"/>
    <p:sldId id="341" r:id="rId16"/>
    <p:sldId id="342" r:id="rId17"/>
    <p:sldId id="351" r:id="rId18"/>
    <p:sldId id="373" r:id="rId19"/>
    <p:sldId id="335" r:id="rId20"/>
    <p:sldId id="331" r:id="rId21"/>
    <p:sldId id="344" r:id="rId22"/>
    <p:sldId id="343" r:id="rId23"/>
    <p:sldId id="366" r:id="rId24"/>
    <p:sldId id="348" r:id="rId25"/>
    <p:sldId id="349" r:id="rId26"/>
    <p:sldId id="350" r:id="rId27"/>
    <p:sldId id="355" r:id="rId28"/>
    <p:sldId id="360" r:id="rId29"/>
    <p:sldId id="359" r:id="rId30"/>
    <p:sldId id="356" r:id="rId31"/>
    <p:sldId id="354" r:id="rId32"/>
    <p:sldId id="357" r:id="rId33"/>
    <p:sldId id="358" r:id="rId34"/>
    <p:sldId id="361" r:id="rId35"/>
    <p:sldId id="362" r:id="rId36"/>
    <p:sldId id="33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4"/>
          </p14:sldIdLst>
        </p14:section>
        <p14:section name="Analyse" id="{6368FECF-A9D6-4E2B-850A-51450B704BAA}">
          <p14:sldIdLst>
            <p14:sldId id="369"/>
            <p14:sldId id="338"/>
            <p14:sldId id="372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41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79613" autoAdjust="0"/>
  </p:normalViewPr>
  <p:slideViewPr>
    <p:cSldViewPr snapToGrid="0" snapToObjects="1">
      <p:cViewPr varScale="1">
        <p:scale>
          <a:sx n="90" d="100"/>
          <a:sy n="90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0120640"/>
        <c:axId val="230121200"/>
      </c:barChart>
      <c:catAx>
        <c:axId val="230120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0121200"/>
        <c:crosses val="autoZero"/>
        <c:auto val="1"/>
        <c:lblAlgn val="ctr"/>
        <c:lblOffset val="100"/>
        <c:noMultiLvlLbl val="0"/>
      </c:catAx>
      <c:valAx>
        <c:axId val="23012120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012064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3776784"/>
        <c:axId val="233777344"/>
      </c:barChart>
      <c:catAx>
        <c:axId val="233776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777344"/>
        <c:crosses val="autoZero"/>
        <c:auto val="1"/>
        <c:lblAlgn val="ctr"/>
        <c:lblOffset val="100"/>
        <c:noMultiLvlLbl val="0"/>
      </c:catAx>
      <c:valAx>
        <c:axId val="23377734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7767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25.04.2019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25.04.2019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</a:t>
            </a:r>
            <a:r>
              <a:rPr lang="de-DE" dirty="0" smtClean="0"/>
              <a:t>vermeiden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Können auf Faktoren</a:t>
            </a:r>
            <a:r>
              <a:rPr lang="de-DE" baseline="0" dirty="0" smtClean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----</a:t>
            </a:r>
          </a:p>
          <a:p>
            <a:r>
              <a:rPr lang="de-DE" dirty="0"/>
              <a:t>Für </a:t>
            </a:r>
            <a:r>
              <a:rPr lang="de-DE" dirty="0" err="1"/>
              <a:t>Temperiermodul</a:t>
            </a:r>
            <a:r>
              <a:rPr lang="de-DE" baseline="0" dirty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62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6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=""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=""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=""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3.tiff"/><Relationship Id="rId3" Type="http://schemas.openxmlformats.org/officeDocument/2006/relationships/image" Target="../media/image21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2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0.png"/><Relationship Id="rId3" Type="http://schemas.openxmlformats.org/officeDocument/2006/relationships/customXml" Target="../ink/ink8.xml"/><Relationship Id="rId21" Type="http://schemas.openxmlformats.org/officeDocument/2006/relationships/image" Target="../media/image23.tiff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</p:spTree>
    <p:extLst>
      <p:ext uri="{BB962C8B-B14F-4D97-AF65-F5344CB8AC3E}">
        <p14:creationId xmlns:p14="http://schemas.microsoft.com/office/powerpoint/2010/main" val="316775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A176704-0050-624B-ADD5-AD36E5D4C6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=""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=""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</a:t>
            </a:r>
            <a:r>
              <a:rPr lang="de-DE" dirty="0" smtClean="0"/>
              <a:t>überwiegend erfüllt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=""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610215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=""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=""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=""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=""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=""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=""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=""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=""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</a:t>
            </a:r>
            <a:r>
              <a:rPr lang="de-DE" dirty="0" smtClean="0"/>
              <a:t>erzielt, </a:t>
            </a:r>
            <a:r>
              <a:rPr lang="de-DE" dirty="0"/>
              <a:t>auf einer Skala von 0 bis </a:t>
            </a:r>
            <a:r>
              <a:rPr lang="de-DE" dirty="0" smtClean="0"/>
              <a:t>100, </a:t>
            </a:r>
            <a:r>
              <a:rPr lang="de-DE" dirty="0"/>
              <a:t>den Wert </a:t>
            </a:r>
            <a:r>
              <a:rPr lang="de-DE" dirty="0" smtClean="0"/>
              <a:t>75,8 </a:t>
            </a:r>
            <a:r>
              <a:rPr lang="de-DE" dirty="0"/>
              <a:t>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=""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=""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=""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=""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=""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=""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=""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=""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=""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=""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=""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=""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=""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=""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=""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=""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=""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=""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50" y="2342178"/>
            <a:ext cx="2598422" cy="1331417"/>
            <a:chOff x="1780032" y="1330903"/>
            <a:chExt cx="2598422" cy="1331417"/>
          </a:xfrm>
        </p:grpSpPr>
        <p:sp>
          <p:nvSpPr>
            <p:cNvPr id="39" name="Rechteck 38">
              <a:extLst>
                <a:ext uri="{FF2B5EF4-FFF2-40B4-BE49-F238E27FC236}">
                  <a16:creationId xmlns=""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2" y="1499918"/>
              <a:ext cx="2598422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=""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="" xmlns:a16="http://schemas.microsoft.com/office/drawing/2014/main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="" xmlns:a16="http://schemas.microsoft.com/office/drawing/2014/main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="" xmlns:a16="http://schemas.microsoft.com/office/drawing/2014/main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=""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=""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=""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=""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=""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=""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="" xmlns:a16="http://schemas.microsoft.com/office/drawing/2014/main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="" xmlns:a16="http://schemas.microsoft.com/office/drawing/2014/main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="" xmlns:a16="http://schemas.microsoft.com/office/drawing/2014/main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="" xmlns:a16="http://schemas.microsoft.com/office/drawing/2014/main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="" xmlns:a16="http://schemas.microsoft.com/office/drawing/2014/main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="" xmlns:a16="http://schemas.microsoft.com/office/drawing/2014/main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="" xmlns:a16="http://schemas.microsoft.com/office/drawing/2014/main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="" xmlns:a16="http://schemas.microsoft.com/office/drawing/2014/main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="" xmlns:a16="http://schemas.microsoft.com/office/drawing/2014/main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="" xmlns:a16="http://schemas.microsoft.com/office/drawing/2014/main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="" xmlns:a16="http://schemas.microsoft.com/office/drawing/2014/main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="" xmlns:a16="http://schemas.microsoft.com/office/drawing/2014/main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="" xmlns:a16="http://schemas.microsoft.com/office/drawing/2014/main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="" xmlns:a16="http://schemas.microsoft.com/office/drawing/2014/main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="" xmlns:a16="http://schemas.microsoft.com/office/drawing/2014/main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="" xmlns:a16="http://schemas.microsoft.com/office/drawing/2014/main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="" xmlns:a16="http://schemas.microsoft.com/office/drawing/2014/main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="" xmlns:a16="http://schemas.microsoft.com/office/drawing/2014/main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="" xmlns:a16="http://schemas.microsoft.com/office/drawing/2014/main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="" xmlns:a16="http://schemas.microsoft.com/office/drawing/2014/main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="" xmlns:a16="http://schemas.microsoft.com/office/drawing/2014/main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[Bai18] 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 Berlin Heidelberg: ﻿Springer-Verlag, 2011.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Edition 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 </a:t>
            </a:r>
          </a:p>
          <a:p>
            <a:endParaRPr lang="de-DE" dirty="0"/>
          </a:p>
          <a:p>
            <a:r>
              <a:rPr lang="en" dirty="0"/>
              <a:t> </a:t>
            </a:r>
          </a:p>
          <a:p>
            <a:endParaRPr lang="e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 smtClean="0"/>
            </a:p>
            <a:p>
              <a:pPr>
                <a:spcBef>
                  <a:spcPts val="1200"/>
                </a:spcBef>
              </a:pPr>
              <a:r>
                <a:rPr lang="de-DE" b="1" dirty="0" smtClean="0"/>
                <a:t/>
              </a:r>
              <a:br>
                <a:rPr lang="de-DE" b="1" dirty="0" smtClean="0"/>
              </a:br>
              <a:r>
                <a:rPr lang="de-DE" b="1" dirty="0" smtClean="0"/>
                <a:t/>
              </a:r>
              <a:br>
                <a:rPr lang="de-DE" b="1" dirty="0" smtClean="0"/>
              </a:br>
              <a:endParaRPr lang="de-DE" b="1" dirty="0" smtClean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 smtClean="0"/>
            </a:p>
            <a:p>
              <a:pPr>
                <a:spcBef>
                  <a:spcPts val="1200"/>
                </a:spcBef>
              </a:pPr>
              <a:endParaRPr lang="de-DE" b="1" dirty="0" smtClean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 smtClean="0"/>
                <a:t>Probleme </a:t>
              </a:r>
              <a:r>
                <a:rPr lang="de-DE" b="1" dirty="0"/>
                <a:t>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=""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=""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=""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6612407" y="1729408"/>
            <a:ext cx="2139951" cy="126291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12569" r="2789" b="13023"/>
          <a:stretch/>
        </p:blipFill>
        <p:spPr>
          <a:xfrm>
            <a:off x="7234189" y="3055004"/>
            <a:ext cx="3585085" cy="10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=""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=""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=""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=""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=""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=""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=""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=""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=""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=""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=""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="" xmlns:a16="http://schemas.microsoft.com/office/drawing/2014/main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="" xmlns:a16="http://schemas.microsoft.com/office/drawing/2014/main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="" xmlns:a16="http://schemas.microsoft.com/office/drawing/2014/main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="" xmlns:a16="http://schemas.microsoft.com/office/drawing/2014/main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="" xmlns:a16="http://schemas.microsoft.com/office/drawing/2014/main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="" xmlns:a16="http://schemas.microsoft.com/office/drawing/2014/main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="" xmlns:a16="http://schemas.microsoft.com/office/drawing/2014/main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=""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=""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="" xmlns:a16="http://schemas.microsoft.com/office/drawing/2014/main" id="{353E65C9-4C1B-A941-B347-862D550AC736}"/>
              </a:ext>
            </a:extLst>
          </p:cNvPr>
          <p:cNvGrpSpPr/>
          <p:nvPr/>
        </p:nvGrpSpPr>
        <p:grpSpPr>
          <a:xfrm>
            <a:off x="874712" y="1144857"/>
            <a:ext cx="3392488" cy="2308035"/>
            <a:chOff x="1780032" y="1330903"/>
            <a:chExt cx="3392488" cy="2308035"/>
          </a:xfrm>
        </p:grpSpPr>
        <p:sp>
          <p:nvSpPr>
            <p:cNvPr id="26" name="Rechteck 25">
              <a:extLst>
                <a:ext uri="{FF2B5EF4-FFF2-40B4-BE49-F238E27FC236}">
                  <a16:creationId xmlns="" xmlns:a16="http://schemas.microsoft.com/office/drawing/2014/main" id="{C4735290-36B8-914D-BD97-BDC1E060140D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="" xmlns:a16="http://schemas.microsoft.com/office/drawing/2014/main" id="{762EDBA6-C90A-734D-A15D-35DE7B52B9C1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="" xmlns:a16="http://schemas.microsoft.com/office/drawing/2014/main" id="{67AE4C04-4B63-0C4D-A4AB-8D70981D8F9B}"/>
              </a:ext>
            </a:extLst>
          </p:cNvPr>
          <p:cNvGrpSpPr/>
          <p:nvPr/>
        </p:nvGrpSpPr>
        <p:grpSpPr>
          <a:xfrm>
            <a:off x="874712" y="3621907"/>
            <a:ext cx="4242844" cy="2308035"/>
            <a:chOff x="1780031" y="1330903"/>
            <a:chExt cx="4242844" cy="2308035"/>
          </a:xfrm>
        </p:grpSpPr>
        <p:sp>
          <p:nvSpPr>
            <p:cNvPr id="29" name="Rechteck 28">
              <a:extLst>
                <a:ext uri="{FF2B5EF4-FFF2-40B4-BE49-F238E27FC236}">
                  <a16:creationId xmlns="" xmlns:a16="http://schemas.microsoft.com/office/drawing/2014/main" id="{C3452B84-0482-E046-9F9D-2A56BED7622A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="" xmlns:a16="http://schemas.microsoft.com/office/drawing/2014/main" id="{94CDDA17-63AB-744D-85B4-C2B78B0AC108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="" xmlns:a16="http://schemas.microsoft.com/office/drawing/2014/main" id="{9D30C9A4-AF8A-5648-B1C0-9B8553C02DBD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32" name="Rechteck 31">
              <a:extLst>
                <a:ext uri="{FF2B5EF4-FFF2-40B4-BE49-F238E27FC236}">
                  <a16:creationId xmlns="" xmlns:a16="http://schemas.microsoft.com/office/drawing/2014/main" id="{B6F5C4E1-B2FA-3B4A-9D93-D7B886C053AC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="" xmlns:a16="http://schemas.microsoft.com/office/drawing/2014/main" id="{97A9D858-CA9E-C14D-940C-DF1FD16EA68C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="" xmlns:a16="http://schemas.microsoft.com/office/drawing/2014/main" id="{EC55E5A0-9B96-6145-B629-A6CD48CC9EB1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35" name="Rechteck 34">
              <a:extLst>
                <a:ext uri="{FF2B5EF4-FFF2-40B4-BE49-F238E27FC236}">
                  <a16:creationId xmlns="" xmlns:a16="http://schemas.microsoft.com/office/drawing/2014/main" id="{F1466BA2-50EF-B241-97CC-31A61D561563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="" xmlns:a16="http://schemas.microsoft.com/office/drawing/2014/main" id="{6F4A3A76-6DDF-2044-B215-13C9EBBD45B3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71966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315" y="171712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z. B. 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207966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6" y="171712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=""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=""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=""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1322</Words>
  <Application>Microsoft Office PowerPoint</Application>
  <PresentationFormat>Breitbild</PresentationFormat>
  <Paragraphs>353</Paragraphs>
  <Slides>36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Wingdings</vt:lpstr>
      <vt:lpstr>Open Sans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Probleme anpassen</vt:lpstr>
      <vt:lpstr>Das Assistenzsystem kann sich durch Individualisierung an verschiedene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Was für Informationen stellt die modulare Anlage und die PFE zur Verfügung?</vt:lpstr>
      <vt:lpstr>Anforderungen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Anpassung an Problembereich</vt:lpstr>
      <vt:lpstr>Die definierten Anforderungen wurden überwiegend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487</cp:revision>
  <cp:lastPrinted>2018-09-13T17:09:39Z</cp:lastPrinted>
  <dcterms:created xsi:type="dcterms:W3CDTF">2018-09-15T05:40:42Z</dcterms:created>
  <dcterms:modified xsi:type="dcterms:W3CDTF">2019-04-25T12:29:27Z</dcterms:modified>
</cp:coreProperties>
</file>